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8"/>
  </p:notesMasterIdLst>
  <p:sldIdLst>
    <p:sldId id="1026" r:id="rId2"/>
    <p:sldId id="1040" r:id="rId3"/>
    <p:sldId id="1027" r:id="rId4"/>
    <p:sldId id="1041" r:id="rId5"/>
    <p:sldId id="1028" r:id="rId6"/>
    <p:sldId id="1042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32" autoAdjust="0"/>
    <p:restoredTop sz="94660"/>
  </p:normalViewPr>
  <p:slideViewPr>
    <p:cSldViewPr>
      <p:cViewPr varScale="1">
        <p:scale>
          <a:sx n="106" d="100"/>
          <a:sy n="106" d="100"/>
        </p:scale>
        <p:origin x="11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30.01.2018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33EDF76-2D19-4701-9985-37EBAC92037B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27E0C-877B-44BC-9B31-968175204650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479A2A6-E61A-42AD-8543-A56FEA1454B7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908C-4D7C-43FC-B360-CCCB0060C767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46A5-3353-46E3-9D32-7E217EC28C20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2C8CC73-D518-468F-A1A6-53EC257EFD47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7717BC5-77D0-4B6C-859B-D1D273FD6681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AB5E-CECE-4765-B544-B0778DF12FF3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1799-0961-4913-9FE8-ADE7CDD79416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29907-E81D-4AA2-9468-8E7A555A77CF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2A3B6F2-DB07-4081-BB4D-ECC9BC7754C6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EC05710-9F52-4497-8828-45999369F208}" type="datetime1">
              <a:rPr lang="de-DE" smtClean="0"/>
              <a:t>30.01.2018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learning-freiburg.de/" TargetMode="External"/><Relationship Id="rId2" Type="http://schemas.openxmlformats.org/officeDocument/2006/relationships/hyperlink" Target="mailto:klaus_messner@web.d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spcBef>
                <a:spcPts val="0"/>
              </a:spcBef>
            </a:pPr>
            <a:r>
              <a:rPr lang="de-DE" dirty="0" smtClean="0"/>
              <a:t>Darstellungsformen </a:t>
            </a:r>
            <a:br>
              <a:rPr lang="de-DE" dirty="0" smtClean="0"/>
            </a:br>
            <a:r>
              <a:rPr lang="de-DE" sz="2200" dirty="0" smtClean="0"/>
              <a:t>von </a:t>
            </a:r>
            <a:r>
              <a:rPr lang="de-DE" sz="2200" dirty="0"/>
              <a:t>Geraden und Ebenen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ctr">
              <a:spcBef>
                <a:spcPts val="0"/>
              </a:spcBef>
              <a:buNone/>
            </a:pPr>
            <a:endParaRPr lang="de-DE" sz="3600" dirty="0" smtClean="0"/>
          </a:p>
          <a:p>
            <a:pPr marL="0" lvl="0" indent="0" algn="ctr">
              <a:spcBef>
                <a:spcPts val="0"/>
              </a:spcBef>
              <a:buNone/>
            </a:pPr>
            <a:r>
              <a:rPr lang="de-DE" sz="3600" dirty="0" smtClean="0"/>
              <a:t>Parameterform (für Geraden)</a:t>
            </a:r>
            <a:endParaRPr lang="de-DE" sz="3600" dirty="0"/>
          </a:p>
          <a:p>
            <a:pPr marL="0" lvl="0" indent="0" algn="ctr">
              <a:spcBef>
                <a:spcPts val="0"/>
              </a:spcBef>
              <a:buNone/>
            </a:pPr>
            <a:r>
              <a:rPr lang="de-DE" sz="3600" dirty="0" smtClean="0"/>
              <a:t>Parameterform (für Ebenen)</a:t>
            </a:r>
            <a:endParaRPr lang="de-DE" sz="3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de-DE" sz="3600" dirty="0"/>
              <a:t>Normalenform (für Ebenen</a:t>
            </a:r>
            <a:r>
              <a:rPr lang="de-DE" sz="3600" dirty="0" smtClean="0"/>
              <a:t>)</a:t>
            </a:r>
            <a:endParaRPr lang="de-DE" sz="3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de-DE" sz="3600" dirty="0"/>
              <a:t>Koordinatenform (für Ebenen</a:t>
            </a:r>
            <a:r>
              <a:rPr lang="de-DE" sz="3600" dirty="0" smtClean="0"/>
              <a:t>)</a:t>
            </a:r>
            <a:endParaRPr lang="de-DE" sz="3600" dirty="0"/>
          </a:p>
          <a:p>
            <a:pPr marL="0" indent="0" algn="ctr">
              <a:spcBef>
                <a:spcPts val="0"/>
              </a:spcBef>
              <a:buNone/>
            </a:pPr>
            <a:r>
              <a:rPr lang="de-DE" sz="3600" dirty="0"/>
              <a:t>Hesse‘sche Normalenform (für Ebenen</a:t>
            </a:r>
            <a:r>
              <a:rPr lang="de-DE" sz="3600" dirty="0" smtClean="0"/>
              <a:t>)</a:t>
            </a:r>
            <a:endParaRPr lang="de-DE" sz="3600" dirty="0"/>
          </a:p>
        </p:txBody>
      </p:sp>
      <p:sp>
        <p:nvSpPr>
          <p:cNvPr id="5" name="Textfeld 4"/>
          <p:cNvSpPr txBox="1"/>
          <p:nvPr/>
        </p:nvSpPr>
        <p:spPr>
          <a:xfrm>
            <a:off x="555137" y="6492366"/>
            <a:ext cx="8425021" cy="27921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hangingPunct="0">
              <a:buNone/>
            </a:pPr>
            <a:r>
              <a:rPr lang="de-DE" dirty="0">
                <a:ea typeface="MS Gothic" pitchFamily="2"/>
                <a:cs typeface="Tahoma" pitchFamily="2"/>
                <a:hlinkClick r:id="rId2"/>
              </a:rPr>
              <a:t>klaus_messner@web.de</a:t>
            </a:r>
            <a:r>
              <a:rPr lang="de-DE" dirty="0">
                <a:ea typeface="MS Gothic" pitchFamily="2"/>
                <a:cs typeface="Tahoma" pitchFamily="2"/>
              </a:rPr>
              <a:t>		</a:t>
            </a:r>
            <a:r>
              <a:rPr lang="de-DE" dirty="0" smtClean="0">
                <a:ea typeface="MS Gothic" pitchFamily="2"/>
                <a:cs typeface="Tahoma" pitchFamily="2"/>
              </a:rPr>
              <a:t>	</a:t>
            </a:r>
            <a:r>
              <a:rPr lang="de-DE" dirty="0">
                <a:ea typeface="MS Gothic" pitchFamily="2"/>
                <a:cs typeface="Tahoma" pitchFamily="2"/>
              </a:rPr>
              <a:t>	</a:t>
            </a:r>
            <a:r>
              <a:rPr lang="de-DE" dirty="0" smtClean="0">
                <a:ea typeface="MS Gothic" pitchFamily="2"/>
                <a:cs typeface="Tahoma" pitchFamily="2"/>
              </a:rPr>
              <a:t>      </a:t>
            </a:r>
            <a:r>
              <a:rPr lang="de-DE" dirty="0" smtClean="0">
                <a:ea typeface="MS Gothic" pitchFamily="2"/>
                <a:cs typeface="Tahoma" pitchFamily="2"/>
                <a:hlinkClick r:id="rId3"/>
              </a:rPr>
              <a:t>www.elearning-freiburg.de</a:t>
            </a:r>
            <a:endParaRPr lang="de-DE" dirty="0">
              <a:ea typeface="MS Gothic" pitchFamily="2"/>
              <a:cs typeface="Tahoma" pitchFamily="2"/>
              <a:hlinkClick r:id="rId3"/>
            </a:endParaRPr>
          </a:p>
        </p:txBody>
      </p:sp>
      <p:sp>
        <p:nvSpPr>
          <p:cNvPr id="6" name="Gerade Verbindung 5"/>
          <p:cNvSpPr/>
          <p:nvPr/>
        </p:nvSpPr>
        <p:spPr>
          <a:xfrm>
            <a:off x="163276" y="6433734"/>
            <a:ext cx="8816882" cy="0"/>
          </a:xfrm>
          <a:prstGeom prst="line">
            <a:avLst/>
          </a:prstGeom>
          <a:noFill/>
          <a:ln w="0">
            <a:solidFill>
              <a:srgbClr val="808080"/>
            </a:solidFill>
            <a:prstDash val="solid"/>
          </a:ln>
        </p:spPr>
        <p:txBody>
          <a:bodyPr vert="horz" lIns="81631" tIns="40816" rIns="81631" bIns="40816" anchor="ctr" anchorCtr="1" compatLnSpc="0"/>
          <a:lstStyle/>
          <a:p>
            <a:pPr hangingPunct="0"/>
            <a:endParaRPr lang="de-DE" dirty="0">
              <a:latin typeface="Albany" pitchFamily="18"/>
              <a:ea typeface="Andale Sans UI" pitchFamily="2"/>
              <a:cs typeface="Tahoma" pitchFamily="2"/>
            </a:endParaRPr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213564" y="6516686"/>
            <a:ext cx="276589" cy="276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113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Fähigkeiten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e-DE" sz="2400" dirty="0"/>
              <a:t>Sie sollten jede dieser Darstellungsformen kennen und benutzen können! </a:t>
            </a:r>
            <a:endParaRPr lang="de-DE" sz="2400" dirty="0" smtClean="0"/>
          </a:p>
          <a:p>
            <a:pPr marL="0" indent="0">
              <a:buNone/>
            </a:pPr>
            <a:r>
              <a:rPr lang="de-DE" sz="2400" dirty="0" smtClean="0"/>
              <a:t>Speziell </a:t>
            </a:r>
            <a:r>
              <a:rPr lang="de-DE" sz="2400" dirty="0"/>
              <a:t>bei den Ebenen sollten Sie </a:t>
            </a:r>
            <a:r>
              <a:rPr lang="de-DE" sz="2400" dirty="0" smtClean="0"/>
              <a:t>in </a:t>
            </a:r>
            <a:r>
              <a:rPr lang="de-DE" sz="2400" dirty="0"/>
              <a:t>der Lage sein, eine Form in eine andere </a:t>
            </a:r>
            <a:r>
              <a:rPr lang="de-DE" sz="2400" dirty="0" smtClean="0"/>
              <a:t>umzuwandeln.</a:t>
            </a:r>
          </a:p>
          <a:p>
            <a:pPr marL="0" indent="0">
              <a:buNone/>
            </a:pPr>
            <a:r>
              <a:rPr lang="de-DE" sz="2400" dirty="0" smtClean="0"/>
              <a:t>Aus zwei gegebenen Punkten sollten Sie eine Geradengleichung bestimmen können.</a:t>
            </a:r>
          </a:p>
          <a:p>
            <a:pPr marL="0" indent="0">
              <a:buNone/>
            </a:pPr>
            <a:r>
              <a:rPr lang="de-DE" sz="2400" dirty="0" smtClean="0"/>
              <a:t>Aus drei </a:t>
            </a:r>
            <a:r>
              <a:rPr lang="de-DE" sz="2400" dirty="0"/>
              <a:t>gegebenen </a:t>
            </a:r>
            <a:r>
              <a:rPr lang="de-DE" sz="2400" dirty="0" smtClean="0"/>
              <a:t>Punkten sollten Sie eine </a:t>
            </a:r>
            <a:r>
              <a:rPr lang="de-DE" sz="2400" dirty="0" err="1" smtClean="0"/>
              <a:t>Ebenengleichung</a:t>
            </a:r>
            <a:r>
              <a:rPr lang="de-DE" sz="2400" dirty="0" smtClean="0"/>
              <a:t> bestimmen können.</a:t>
            </a:r>
          </a:p>
          <a:p>
            <a:pPr marL="0" indent="0">
              <a:buNone/>
            </a:pPr>
            <a:r>
              <a:rPr lang="de-DE" sz="2400" dirty="0" smtClean="0"/>
              <a:t>Die Koordinatenform der </a:t>
            </a:r>
            <a:r>
              <a:rPr lang="de-DE" sz="2400" dirty="0" err="1" smtClean="0"/>
              <a:t>Ebenengleichung</a:t>
            </a:r>
            <a:r>
              <a:rPr lang="de-DE" sz="2400" dirty="0" smtClean="0"/>
              <a:t> sollten Sie unbedingt beherrschen.</a:t>
            </a:r>
          </a:p>
          <a:p>
            <a:pPr marL="0" indent="0">
              <a:buNone/>
            </a:pP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58717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Parameterform einer Geraden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lvl="0" indent="0">
                  <a:buNone/>
                </a:pPr>
                <a:r>
                  <a:rPr lang="de-DE" sz="2400" dirty="0" smtClean="0"/>
                  <a:t>Eine Gerade bekommt man, indem man </a:t>
                </a:r>
                <a:br>
                  <a:rPr lang="de-DE" sz="2400" dirty="0" smtClean="0"/>
                </a:br>
                <a:r>
                  <a:rPr lang="de-DE" sz="2400" dirty="0" smtClean="0"/>
                  <a:t>zu </a:t>
                </a:r>
                <a:r>
                  <a:rPr lang="de-DE" sz="2400" dirty="0"/>
                  <a:t>einem Punkt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𝑃</m:t>
                    </m:r>
                  </m:oMath>
                </a14:m>
                <a:r>
                  <a:rPr lang="de-DE" sz="2400" dirty="0"/>
                  <a:t> auf der Geraden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:r>
                  <a:rPr lang="de-DE" sz="2400" dirty="0" smtClean="0"/>
                  <a:t>beliebige </a:t>
                </a:r>
                <a:r>
                  <a:rPr lang="de-DE" sz="2400" dirty="0"/>
                  <a:t>Vielfache eines Vektors addiert, </a:t>
                </a:r>
                <a:r>
                  <a:rPr lang="de-DE" sz="2400" dirty="0" smtClean="0"/>
                  <a:t/>
                </a:r>
                <a:br>
                  <a:rPr lang="de-DE" sz="2400" dirty="0" smtClean="0"/>
                </a:br>
                <a:r>
                  <a:rPr lang="de-DE" sz="2400" dirty="0" smtClean="0"/>
                  <a:t>der </a:t>
                </a:r>
                <a:r>
                  <a:rPr lang="de-DE" sz="2400" dirty="0"/>
                  <a:t>dieselbe Richtung wie die Gerade hat.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Parameterform:</a:t>
                </a:r>
              </a:p>
              <a:p>
                <a:pPr marL="0" indent="0">
                  <a:buNone/>
                </a:pPr>
                <a:endParaRPr lang="de-DE" sz="2400" dirty="0"/>
              </a:p>
              <a:p>
                <a:pPr marL="0" indent="0">
                  <a:buNone/>
                </a:pPr>
                <a:endParaRPr lang="de-DE" sz="2400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𝑝</m:t>
                        </m:r>
                      </m:e>
                    </m:acc>
                    <m:r>
                      <a:rPr lang="de-DE" sz="24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de-DE" sz="2400" dirty="0">
                    <a:solidFill>
                      <a:srgbClr val="FF0000"/>
                    </a:solidFill>
                  </a:rPr>
                  <a:t> </a:t>
                </a:r>
                <a:r>
                  <a:rPr lang="de-DE" sz="2400" dirty="0" smtClean="0"/>
                  <a:t>nennt man den</a:t>
                </a:r>
                <a:r>
                  <a:rPr lang="de-DE" sz="2400" dirty="0" smtClean="0">
                    <a:solidFill>
                      <a:srgbClr val="FF0000"/>
                    </a:solidFill>
                  </a:rPr>
                  <a:t> Stützvektor </a:t>
                </a:r>
                <a:r>
                  <a:rPr lang="de-DE" sz="2400" dirty="0" smtClean="0"/>
                  <a:t>und</a:t>
                </a:r>
                <a:r>
                  <a:rPr lang="de-DE" sz="2400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𝑢</m:t>
                        </m:r>
                      </m:e>
                    </m:acc>
                  </m:oMath>
                </a14:m>
                <a:r>
                  <a:rPr lang="de-DE" sz="2400" dirty="0" smtClean="0"/>
                  <a:t> den </a:t>
                </a:r>
                <a:r>
                  <a:rPr lang="de-DE" sz="2400" dirty="0" smtClean="0">
                    <a:solidFill>
                      <a:srgbClr val="FF0000"/>
                    </a:solidFill>
                  </a:rPr>
                  <a:t>Richtungsvektor</a:t>
                </a:r>
                <a:r>
                  <a:rPr lang="de-DE" sz="2400" dirty="0" smtClean="0"/>
                  <a:t>.</a:t>
                </a:r>
              </a:p>
              <a:p>
                <a:pPr marL="0" lvl="0" indent="0">
                  <a:buNone/>
                </a:pPr>
                <a:r>
                  <a:rPr lang="de-DE" sz="2400" b="1" dirty="0" smtClean="0"/>
                  <a:t>Beispiel:</a:t>
                </a:r>
                <a:r>
                  <a:rPr lang="de-DE" sz="2400" dirty="0" smtClean="0"/>
                  <a:t> </a:t>
                </a:r>
                <a14:m>
                  <m:oMath xmlns:m="http://schemas.openxmlformats.org/officeDocument/2006/math"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</a:rPr>
                      <m:t>𝑔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:</m:t>
                    </m:r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3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</a:rPr>
                      <m:t>𝑡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 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</a:rPr>
                      <m:t>𝑡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∈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ℝ</m:t>
                    </m:r>
                  </m:oMath>
                </a14:m>
                <a:endParaRPr lang="de-DE" sz="2200" dirty="0">
                  <a:solidFill>
                    <a:prstClr val="black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264" y="1619653"/>
            <a:ext cx="274320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Abgerundetes Rechteck 7"/>
              <p:cNvSpPr/>
              <p:nvPr/>
            </p:nvSpPr>
            <p:spPr>
              <a:xfrm>
                <a:off x="1547664" y="3717032"/>
                <a:ext cx="3384376" cy="648072"/>
              </a:xfrm>
              <a:prstGeom prst="roundRect">
                <a:avLst>
                  <a:gd name="adj" fmla="val 17878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𝑔</m:t>
                      </m:r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: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de-DE" sz="2400" i="1">
                          <a:solidFill>
                            <a:prstClr val="black"/>
                          </a:solidFill>
                          <a:latin typeface="Cambria Math"/>
                        </a:rPr>
                        <m:t>𝑡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</m:acc>
                      <m:r>
                        <a:rPr lang="de-DE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    </m:t>
                      </m:r>
                      <m:r>
                        <a:rPr lang="de-DE" sz="2400" i="1">
                          <a:solidFill>
                            <a:prstClr val="black"/>
                          </a:solidFill>
                          <a:latin typeface="Cambria Math"/>
                        </a:rPr>
                        <m:t>𝑡</m:t>
                      </m:r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∈</m:t>
                      </m:r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ℝ</m:t>
                      </m:r>
                    </m:oMath>
                  </m:oMathPara>
                </a14:m>
                <a:endParaRPr lang="de-DE" sz="2400" dirty="0">
                  <a:solidFill>
                    <a:prstClr val="black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8" name="Abgerundetes Rechteck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664" y="3717032"/>
                <a:ext cx="3384376" cy="648072"/>
              </a:xfrm>
              <a:prstGeom prst="roundRect">
                <a:avLst>
                  <a:gd name="adj" fmla="val 17878"/>
                </a:avLst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015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108000" indent="0">
                  <a:buClrTx/>
                  <a:buSzPct val="100000"/>
                  <a:buNone/>
                </a:pPr>
                <a:r>
                  <a:rPr lang="de-DE" sz="2400" dirty="0" smtClean="0"/>
                  <a:t>Eine Gerade geht durch die Punkte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𝐴</m:t>
                    </m:r>
                    <m:r>
                      <a:rPr lang="de-DE" sz="2400" i="1" dirty="0" smtClean="0">
                        <a:latin typeface="Cambria Math"/>
                      </a:rPr>
                      <m:t>(1|4|4)</m:t>
                    </m:r>
                  </m:oMath>
                </a14:m>
                <a:r>
                  <a:rPr lang="de-DE" sz="2400" dirty="0" smtClean="0"/>
                  <a:t> und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𝐵</m:t>
                    </m:r>
                    <m:r>
                      <a:rPr lang="de-DE" sz="2400" i="1" dirty="0" smtClean="0">
                        <a:latin typeface="Cambria Math"/>
                      </a:rPr>
                      <m:t>(7</m:t>
                    </m:r>
                    <m:d>
                      <m:dPr>
                        <m:begChr m:val="|"/>
                        <m:endChr m:val="|"/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/>
                          </a:rPr>
                          <m:t>3</m:t>
                        </m:r>
                      </m:e>
                    </m:d>
                    <m:r>
                      <a:rPr lang="de-DE" sz="2400" b="0" i="1" dirty="0" smtClean="0">
                        <a:latin typeface="Cambria Math" panose="02040503050406030204" pitchFamily="18" charset="0"/>
                      </a:rPr>
                      <m:t>−1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108000" indent="0">
                  <a:buClrTx/>
                  <a:buSzPct val="100000"/>
                  <a:buNone/>
                </a:pPr>
                <a:r>
                  <a:rPr lang="de-DE" sz="2400" dirty="0"/>
                  <a:t>Ermitteln Sie eine Parameterform </a:t>
                </a:r>
                <a:r>
                  <a:rPr lang="de-DE" sz="2400" dirty="0" smtClean="0"/>
                  <a:t>dieser Geraden.</a:t>
                </a:r>
              </a:p>
              <a:p>
                <a:pPr marL="108000" indent="0">
                  <a:buClrTx/>
                  <a:buSzPct val="100000"/>
                  <a:buNone/>
                </a:pPr>
                <a:r>
                  <a:rPr lang="de-DE" sz="2400" b="1" dirty="0" smtClean="0"/>
                  <a:t>Lösung:</a:t>
                </a:r>
              </a:p>
              <a:p>
                <a:pPr marL="108000" indent="0">
                  <a:buClrTx/>
                  <a:buSzPct val="100000"/>
                  <a:buNone/>
                </a:pPr>
                <a:r>
                  <a:rPr lang="de-DE" sz="2400" dirty="0" smtClean="0"/>
                  <a:t>Verwende den Ortsvektor zu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2400" dirty="0" smtClean="0"/>
                  <a:t> als Stützvektor und den Verbindungsvektor von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de-DE" sz="2400" dirty="0" smtClean="0"/>
                  <a:t> nach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de-DE" sz="2400" dirty="0" smtClean="0"/>
                  <a:t> als Richtungsvektor.</a:t>
                </a:r>
              </a:p>
              <a:p>
                <a:pPr marL="108000" indent="0">
                  <a:buClrTx/>
                  <a:buSzPct val="100000"/>
                  <a:buNone/>
                </a:pPr>
                <a:r>
                  <a:rPr lang="de-DE" sz="2400" dirty="0" smtClean="0"/>
                  <a:t>Mit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b="0" i="1" smtClean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−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−5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</m:oMath>
                </a14:m>
                <a:endParaRPr lang="de-DE" sz="2200" dirty="0" smtClean="0"/>
              </a:p>
              <a:p>
                <a:pPr marL="108000" indent="0">
                  <a:buClrTx/>
                  <a:buSzPct val="100000"/>
                  <a:buNone/>
                </a:pPr>
                <a:r>
                  <a:rPr lang="de-DE" sz="2400" dirty="0" smtClean="0"/>
                  <a:t>folgt </a:t>
                </a:r>
                <a14:m>
                  <m:oMath xmlns:m="http://schemas.openxmlformats.org/officeDocument/2006/math"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</a:rPr>
                      <m:t>𝑔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:</m:t>
                    </m:r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</a:rPr>
                      <m:t>𝑡</m:t>
                    </m:r>
                    <m:d>
                      <m:dPr>
                        <m:begChr m:val=""/>
                        <m:endChr m:val="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2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m:rPr>
                                      <m:brk m:alnAt="7"/>
                                    </m:rP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2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de-DE" sz="2200" b="0" i="1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5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 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</a:rPr>
                      <m:t>𝑡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∈</m:t>
                    </m:r>
                    <m:r>
                      <a:rPr lang="de-DE" sz="2200">
                        <a:solidFill>
                          <a:prstClr val="black"/>
                        </a:solidFill>
                        <a:latin typeface="Cambria Math"/>
                      </a:rPr>
                      <m:t>ℝ</m:t>
                    </m:r>
                  </m:oMath>
                </a14:m>
                <a:endParaRPr lang="de-DE" sz="2200" dirty="0">
                  <a:solidFill>
                    <a:prstClr val="black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0034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Parameterform einer Ebene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lvl="0" indent="0">
                  <a:buNone/>
                </a:pPr>
                <a:r>
                  <a:rPr lang="de-DE" sz="2400" dirty="0" smtClean="0"/>
                  <a:t>Bei Ebenen hat man ebenfalls einen </a:t>
                </a:r>
                <a:br>
                  <a:rPr lang="de-DE" sz="2400" dirty="0" smtClean="0"/>
                </a:br>
                <a:r>
                  <a:rPr lang="de-DE" sz="2400" dirty="0" smtClean="0"/>
                  <a:t>Stützvektor </a:t>
                </a:r>
                <a:r>
                  <a:rPr lang="de-DE" sz="2400" dirty="0"/>
                  <a:t>aber zwei </a:t>
                </a:r>
                <a:r>
                  <a:rPr lang="de-DE" sz="2400" dirty="0" smtClean="0"/>
                  <a:t>(</a:t>
                </a:r>
                <a:r>
                  <a:rPr lang="de-DE" sz="2400" dirty="0"/>
                  <a:t>linear </a:t>
                </a:r>
                <a:r>
                  <a:rPr lang="de-DE" sz="2400" dirty="0" err="1" smtClean="0"/>
                  <a:t>unab</a:t>
                </a:r>
                <a:r>
                  <a:rPr lang="de-DE" sz="2400" dirty="0" smtClean="0"/>
                  <a:t>-</a:t>
                </a:r>
                <a:br>
                  <a:rPr lang="de-DE" sz="2400" dirty="0" smtClean="0"/>
                </a:br>
                <a:r>
                  <a:rPr lang="de-DE" sz="2400" dirty="0" err="1" smtClean="0"/>
                  <a:t>hängige</a:t>
                </a:r>
                <a:r>
                  <a:rPr lang="de-DE" sz="2400" dirty="0"/>
                  <a:t>) Richtungsvektoren</a:t>
                </a:r>
                <a:r>
                  <a:rPr lang="de-DE" sz="2400" dirty="0" smtClean="0"/>
                  <a:t>.</a:t>
                </a:r>
              </a:p>
              <a:p>
                <a:pPr marL="0" lvl="0" indent="0">
                  <a:buNone/>
                </a:pPr>
                <a:r>
                  <a:rPr lang="de-DE" sz="2400" dirty="0"/>
                  <a:t>Parameterform:</a:t>
                </a:r>
              </a:p>
              <a:p>
                <a:pPr marL="0" lvl="0" indent="0">
                  <a:buNone/>
                </a:pPr>
                <a:endParaRPr lang="de-DE" sz="2400" dirty="0"/>
              </a:p>
              <a:p>
                <a:pPr marL="0" indent="0">
                  <a:buNone/>
                </a:pPr>
                <a:endParaRPr lang="de-DE" sz="2400" dirty="0" smtClean="0"/>
              </a:p>
              <a:p>
                <a:pPr marL="0" indent="0">
                  <a:buNone/>
                </a:pPr>
                <a:endParaRPr lang="de-DE" sz="2400" dirty="0"/>
              </a:p>
              <a:p>
                <a:pPr marL="0" indent="0">
                  <a:buNone/>
                </a:pPr>
                <a:endParaRPr lang="de-DE" sz="2400" dirty="0" smtClean="0"/>
              </a:p>
              <a:p>
                <a:pPr marL="0" lvl="0" indent="0">
                  <a:buNone/>
                </a:pPr>
                <a:r>
                  <a:rPr lang="de-DE" sz="2800" b="1" dirty="0" smtClean="0"/>
                  <a:t>Beispiel</a:t>
                </a:r>
                <a:r>
                  <a:rPr lang="de-DE" sz="2800" b="1" dirty="0"/>
                  <a:t>:</a:t>
                </a:r>
                <a:r>
                  <a:rPr lang="de-DE" sz="2800" dirty="0"/>
                  <a:t> </a:t>
                </a:r>
                <a14:m>
                  <m:oMath xmlns:m="http://schemas.openxmlformats.org/officeDocument/2006/math"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𝐸</m:t>
                    </m:r>
                    <m:r>
                      <a:rPr lang="de-DE" sz="2400">
                        <a:solidFill>
                          <a:prstClr val="black"/>
                        </a:solidFill>
                        <a:latin typeface="Cambria Math"/>
                      </a:rPr>
                      <m:t>:</m:t>
                    </m:r>
                    <m:acc>
                      <m:accPr>
                        <m:chr m:val="⃗"/>
                        <m:ctrlPr>
                          <a:rPr lang="de-DE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𝑥</m:t>
                        </m:r>
                      </m:e>
                    </m:acc>
                    <m:r>
                      <a:rPr lang="de-DE" sz="2400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"/>
                        <m:endChr m:val=""/>
                        <m:ctrlPr>
                          <a:rPr lang="de-DE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40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𝑠</m:t>
                    </m:r>
                    <m:d>
                      <m:dPr>
                        <m:begChr m:val=""/>
                        <m:endChr m:val=""/>
                        <m:ctrlPr>
                          <a:rPr lang="de-DE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40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r>
                      <a:rPr lang="de-DE" sz="2400" i="1">
                        <a:solidFill>
                          <a:prstClr val="black"/>
                        </a:solidFill>
                        <a:latin typeface="Cambria Math"/>
                      </a:rPr>
                      <m:t>𝑡</m:t>
                    </m:r>
                    <m:d>
                      <m:dPr>
                        <m:begChr m:val=""/>
                        <m:endChr m:val=""/>
                        <m:ctrlPr>
                          <a:rPr lang="de-DE" sz="24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de-DE" sz="24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1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de-DE" sz="2400" i="1">
                                    <a:solidFill>
                                      <a:prstClr val="black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e>
                              </m:mr>
                              <m:mr>
                                <m:e>
                                  <m:r>
                                    <a:rPr lang="de-DE" sz="2400" b="0" i="0" smtClean="0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0</m:t>
                                  </m:r>
                                </m:e>
                              </m:mr>
                            </m:m>
                          </m:e>
                        </m:d>
                      </m:e>
                    </m:d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; </m:t>
                    </m:r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  </m:t>
                    </m:r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/>
                      </a:rPr>
                      <m:t>𝑠</m:t>
                    </m:r>
                    <m:r>
                      <a:rPr lang="de-DE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de-DE" sz="2400" i="1">
                        <a:solidFill>
                          <a:prstClr val="black"/>
                        </a:solidFill>
                        <a:latin typeface="Cambria Math"/>
                      </a:rPr>
                      <m:t>𝑡</m:t>
                    </m:r>
                    <m:r>
                      <a:rPr lang="de-DE" sz="2400">
                        <a:solidFill>
                          <a:prstClr val="black"/>
                        </a:solidFill>
                        <a:latin typeface="Cambria Math"/>
                      </a:rPr>
                      <m:t>∈</m:t>
                    </m:r>
                    <m:r>
                      <a:rPr lang="de-DE" sz="2400">
                        <a:solidFill>
                          <a:prstClr val="black"/>
                        </a:solidFill>
                        <a:latin typeface="Cambria Math"/>
                      </a:rPr>
                      <m:t>ℝ</m:t>
                    </m:r>
                  </m:oMath>
                </a14:m>
                <a:endParaRPr lang="de-DE" sz="2400" dirty="0">
                  <a:solidFill>
                    <a:prstClr val="black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571" t="-19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611794"/>
            <a:ext cx="3031170" cy="3048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Abgerundetes Rechteck 5"/>
              <p:cNvSpPr/>
              <p:nvPr/>
            </p:nvSpPr>
            <p:spPr>
              <a:xfrm>
                <a:off x="968636" y="3140968"/>
                <a:ext cx="3960440" cy="648072"/>
              </a:xfrm>
              <a:prstGeom prst="roundRect">
                <a:avLst>
                  <a:gd name="adj" fmla="val 17878"/>
                </a:avLst>
              </a:prstGeom>
              <a:solidFill>
                <a:srgbClr val="CCFFCC"/>
              </a:solidFill>
              <a:ln>
                <a:noFill/>
              </a:ln>
              <a:effectLst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lvl="0" hangingPunct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𝐸</m:t>
                      </m:r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: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acc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𝑝</m:t>
                          </m:r>
                        </m:e>
                      </m:acc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de-DE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𝑠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𝑢</m:t>
                          </m:r>
                        </m:e>
                      </m:acc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a:rPr lang="de-DE" sz="2400" i="1">
                          <a:solidFill>
                            <a:prstClr val="black"/>
                          </a:solidFill>
                          <a:latin typeface="Cambria Math"/>
                        </a:rPr>
                        <m:t>𝑡</m:t>
                      </m:r>
                      <m:acc>
                        <m:accPr>
                          <m:chr m:val="⃗"/>
                          <m:ctrlPr>
                            <a:rPr lang="de-DE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de-DE" sz="2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𝑣</m:t>
                          </m:r>
                        </m:e>
                      </m:acc>
                      <m:r>
                        <a:rPr lang="de-DE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    </m:t>
                      </m:r>
                      <m:r>
                        <a:rPr lang="de-DE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𝑠</m:t>
                      </m:r>
                      <m:r>
                        <a:rPr lang="de-DE" sz="2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r>
                        <a:rPr lang="de-DE" sz="2400" i="1">
                          <a:solidFill>
                            <a:prstClr val="black"/>
                          </a:solidFill>
                          <a:latin typeface="Cambria Math"/>
                        </a:rPr>
                        <m:t>𝑡</m:t>
                      </m:r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∈</m:t>
                      </m:r>
                      <m:r>
                        <a:rPr lang="de-DE" sz="2400">
                          <a:solidFill>
                            <a:prstClr val="black"/>
                          </a:solidFill>
                          <a:latin typeface="Cambria Math"/>
                        </a:rPr>
                        <m:t>ℝ</m:t>
                      </m:r>
                    </m:oMath>
                  </m:oMathPara>
                </a14:m>
                <a:endParaRPr lang="de-DE" sz="2400" dirty="0">
                  <a:solidFill>
                    <a:prstClr val="black"/>
                  </a:solidFill>
                  <a:latin typeface="Albany" pitchFamily="18"/>
                </a:endParaRPr>
              </a:p>
            </p:txBody>
          </p:sp>
        </mc:Choice>
        <mc:Fallback xmlns="">
          <p:sp>
            <p:nvSpPr>
              <p:cNvPr id="6" name="Abgerundetes 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8636" y="3140968"/>
                <a:ext cx="3960440" cy="648072"/>
              </a:xfrm>
              <a:prstGeom prst="roundRect">
                <a:avLst>
                  <a:gd name="adj" fmla="val 17878"/>
                </a:avLst>
              </a:prstGeom>
              <a:blipFill rotWithShape="0">
                <a:blip r:embed="rId4"/>
                <a:stretch>
                  <a:fillRect/>
                </a:stretch>
              </a:blipFill>
              <a:ln>
                <a:noFill/>
              </a:ln>
              <a:effectLst/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hteck 6"/>
          <p:cNvSpPr/>
          <p:nvPr/>
        </p:nvSpPr>
        <p:spPr>
          <a:xfrm>
            <a:off x="968636" y="4022546"/>
            <a:ext cx="41074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>
                <a:solidFill>
                  <a:srgbClr val="FF0000"/>
                </a:solidFill>
              </a:rPr>
              <a:t>Stützvektor  Richtungsvektoren</a:t>
            </a:r>
            <a:endParaRPr lang="de-DE" sz="2400" dirty="0"/>
          </a:p>
        </p:txBody>
      </p:sp>
      <p:sp>
        <p:nvSpPr>
          <p:cNvPr id="8" name="Gerade Verbindung 7"/>
          <p:cNvSpPr/>
          <p:nvPr/>
        </p:nvSpPr>
        <p:spPr>
          <a:xfrm flipH="1" flipV="1">
            <a:off x="2051720" y="3789039"/>
            <a:ext cx="0" cy="288031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1" name="Gerade Verbindung 10"/>
          <p:cNvSpPr/>
          <p:nvPr/>
        </p:nvSpPr>
        <p:spPr>
          <a:xfrm flipH="1" flipV="1">
            <a:off x="2771800" y="3789040"/>
            <a:ext cx="0" cy="288031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  <p:sp>
        <p:nvSpPr>
          <p:cNvPr id="12" name="Gerade Verbindung 11"/>
          <p:cNvSpPr/>
          <p:nvPr/>
        </p:nvSpPr>
        <p:spPr>
          <a:xfrm flipH="1" flipV="1">
            <a:off x="3456368" y="3789040"/>
            <a:ext cx="0" cy="288031"/>
          </a:xfrm>
          <a:prstGeom prst="line">
            <a:avLst/>
          </a:prstGeom>
          <a:noFill/>
          <a:ln w="0">
            <a:solidFill>
              <a:srgbClr val="FF0000"/>
            </a:solidFill>
            <a:prstDash val="solid"/>
            <a:tailEnd type="arrow"/>
          </a:ln>
        </p:spPr>
        <p:txBody>
          <a:bodyPr vert="horz" wrap="none" lIns="90000" tIns="45000" rIns="90000" bIns="45000" anchor="ctr" anchorCtr="1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de-DE" sz="1800" b="0" i="0" u="none" strike="noStrike">
              <a:ln>
                <a:noFill/>
              </a:ln>
              <a:latin typeface="Albany" pitchFamily="18"/>
              <a:ea typeface="Andale Sans UI" pitchFamily="2"/>
              <a:cs typeface="Tahoma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138554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Autofit/>
              </a:bodyPr>
              <a:lstStyle/>
              <a:p>
                <a:pPr marL="0" indent="0">
                  <a:buClrTx/>
                  <a:buSzPct val="100000"/>
                  <a:buNone/>
                </a:pPr>
                <a:r>
                  <a:rPr lang="de-DE" sz="2200" dirty="0" smtClean="0"/>
                  <a:t>Ermitteln Sie eine Parameterform </a:t>
                </a:r>
                <a:r>
                  <a:rPr lang="de-DE" sz="2200" dirty="0"/>
                  <a:t>der Ebene, die durch </a:t>
                </a:r>
                <a:r>
                  <a:rPr lang="de-DE" sz="2200" dirty="0" smtClean="0"/>
                  <a:t>die Punkte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/>
                      </a:rPr>
                      <m:t>𝐴</m:t>
                    </m:r>
                    <m:r>
                      <a:rPr lang="de-DE" sz="2200" i="1" dirty="0" smtClean="0">
                        <a:latin typeface="Cambria Math"/>
                      </a:rPr>
                      <m:t>(2|6|−4)</m:t>
                    </m:r>
                  </m:oMath>
                </a14:m>
                <a:r>
                  <a:rPr lang="de-DE" sz="2200" dirty="0"/>
                  <a:t>,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/>
                      </a:rPr>
                      <m:t>𝐵</m:t>
                    </m:r>
                    <m:r>
                      <a:rPr lang="de-DE" sz="2200" i="1" dirty="0" smtClean="0">
                        <a:latin typeface="Cambria Math"/>
                      </a:rPr>
                      <m:t>(−2|3|2)</m:t>
                    </m:r>
                  </m:oMath>
                </a14:m>
                <a:r>
                  <a:rPr lang="de-DE" sz="2200" dirty="0"/>
                  <a:t> und </a:t>
                </a:r>
                <a14:m>
                  <m:oMath xmlns:m="http://schemas.openxmlformats.org/officeDocument/2006/math">
                    <m:r>
                      <a:rPr lang="de-DE" sz="2200" i="1" dirty="0" smtClean="0">
                        <a:latin typeface="Cambria Math"/>
                      </a:rPr>
                      <m:t>𝐶</m:t>
                    </m:r>
                    <m:r>
                      <a:rPr lang="de-DE" sz="2200" i="1" dirty="0" smtClean="0">
                        <a:latin typeface="Cambria Math"/>
                      </a:rPr>
                      <m:t>(−4|3|4)</m:t>
                    </m:r>
                  </m:oMath>
                </a14:m>
                <a:r>
                  <a:rPr lang="de-DE" sz="2200" dirty="0"/>
                  <a:t> geht</a:t>
                </a:r>
                <a:r>
                  <a:rPr lang="de-DE" sz="2200" dirty="0" smtClean="0"/>
                  <a:t>.</a:t>
                </a:r>
              </a:p>
              <a:p>
                <a:pPr marL="0" indent="0">
                  <a:buClrTx/>
                  <a:buSzPct val="100000"/>
                  <a:buNone/>
                </a:pPr>
                <a:endParaRPr lang="de-DE" sz="800" b="1" dirty="0" smtClean="0"/>
              </a:p>
              <a:p>
                <a:pPr marL="0" indent="0">
                  <a:buClrTx/>
                  <a:buSzPct val="100000"/>
                  <a:buNone/>
                </a:pPr>
                <a:r>
                  <a:rPr lang="de-DE" sz="2200" b="1" dirty="0" smtClean="0"/>
                  <a:t>Lösung</a:t>
                </a:r>
                <a:endParaRPr lang="de-DE" sz="2200" b="1" dirty="0"/>
              </a:p>
              <a:p>
                <a:pPr marL="0" indent="0">
                  <a:spcBef>
                    <a:spcPts val="0"/>
                  </a:spcBef>
                  <a:buClrTx/>
                  <a:buSzPct val="100000"/>
                  <a:buNone/>
                </a:pPr>
                <a:r>
                  <a:rPr lang="de-DE" sz="2200" dirty="0"/>
                  <a:t>Wähle einen beliebigen Punkt, z.B.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𝐴</m:t>
                    </m:r>
                  </m:oMath>
                </a14:m>
                <a:r>
                  <a:rPr lang="de-DE" sz="2200" dirty="0"/>
                  <a:t>, als Stützvektor. Gewöhnlich wählt man nun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i="1" dirty="0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de-DE" sz="2200" dirty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i="1" dirty="0">
                            <a:latin typeface="Cambria Math"/>
                          </a:rPr>
                          <m:t>𝐴𝐶</m:t>
                        </m:r>
                      </m:e>
                    </m:acc>
                  </m:oMath>
                </a14:m>
                <a:r>
                  <a:rPr lang="de-DE" sz="2200" dirty="0"/>
                  <a:t> als Richtungsvektoren.</a:t>
                </a:r>
              </a:p>
              <a:p>
                <a:pPr marL="0" indent="0">
                  <a:spcBef>
                    <a:spcPts val="0"/>
                  </a:spcBef>
                  <a:buClrTx/>
                  <a:buSzPct val="100000"/>
                  <a:buNone/>
                </a:pPr>
                <a:endParaRPr lang="de-DE" sz="2200" dirty="0"/>
              </a:p>
              <a:p>
                <a:pPr marL="0" indent="0">
                  <a:spcBef>
                    <a:spcPts val="0"/>
                  </a:spcBef>
                  <a:buClrTx/>
                  <a:buSzPct val="100000"/>
                  <a:buNone/>
                </a:pP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i="1" dirty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de-DE" sz="22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</m:t>
                              </m:r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−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=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de-DE" sz="2200" dirty="0"/>
                  <a:t> und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de-DE" sz="2200" i="1" dirty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de-DE" sz="2200" i="1" dirty="0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de-DE" sz="2200" i="1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</m:t>
                              </m:r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−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=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</m:t>
                              </m:r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de-DE" sz="2200" dirty="0"/>
                  <a:t> </a:t>
                </a:r>
              </a:p>
              <a:p>
                <a:pPr marL="0" indent="0">
                  <a:spcBef>
                    <a:spcPts val="0"/>
                  </a:spcBef>
                  <a:buClrTx/>
                  <a:buSzPct val="100000"/>
                  <a:buNone/>
                </a:pPr>
                <a:endParaRPr lang="de-DE" sz="2200" dirty="0"/>
              </a:p>
              <a:p>
                <a:pPr marL="0" indent="0">
                  <a:spcBef>
                    <a:spcPts val="0"/>
                  </a:spcBef>
                  <a:buClrTx/>
                  <a:buSzPct val="100000"/>
                  <a:buNone/>
                </a:pPr>
                <a:r>
                  <a:rPr lang="de-DE" sz="2200" b="1" dirty="0" smtClean="0">
                    <a:solidFill>
                      <a:srgbClr val="0000FF"/>
                    </a:solidFill>
                    <a:ea typeface="Cambria Math" pitchFamily="18" charset="0"/>
                  </a:rPr>
                  <a:t>Ergebnis</a:t>
                </a:r>
                <a:r>
                  <a:rPr lang="de-DE" sz="2200" b="1" dirty="0">
                    <a:solidFill>
                      <a:srgbClr val="0000FF"/>
                    </a:solidFill>
                    <a:ea typeface="Cambria Math" pitchFamily="18" charset="0"/>
                  </a:rPr>
                  <a:t>:</a:t>
                </a:r>
                <a:r>
                  <a:rPr lang="de-DE" sz="2200" dirty="0">
                    <a:solidFill>
                      <a:prstClr val="black"/>
                    </a:solidFill>
                    <a:ea typeface="Cambria Math" pitchFamily="18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𝐸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:  </m:t>
                    </m:r>
                    <m:acc>
                      <m:accPr>
                        <m:chr m:val="⃗"/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accPr>
                      <m:e>
                        <m:r>
                          <a:rPr lang="de-DE" sz="2200" i="1">
                            <a:solidFill>
                              <a:prstClr val="black"/>
                            </a:solidFill>
                            <a:latin typeface="Cambria Math"/>
                            <a:ea typeface="Cambria Math" pitchFamily="18" charset="0"/>
                          </a:rPr>
                          <m:t>𝑥</m:t>
                        </m:r>
                      </m:e>
                    </m:acc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=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−4</m:t>
                              </m:r>
                            </m:e>
                          </m:mr>
                        </m:m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+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𝑠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−4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</m:m>
                      </m:e>
                    </m:d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+</m:t>
                    </m:r>
                    <m:r>
                      <a:rPr lang="de-DE" sz="2200" i="1">
                        <a:solidFill>
                          <a:prstClr val="black"/>
                        </a:solidFill>
                        <a:latin typeface="Cambria Math"/>
                        <a:ea typeface="Cambria Math" pitchFamily="18" charset="0"/>
                      </a:rPr>
                      <m:t>𝑡</m:t>
                    </m:r>
                    <m:d>
                      <m:dPr>
                        <m:ctrlPr>
                          <a:rPr lang="de-DE" sz="22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de-DE" sz="2200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</m:t>
                              </m:r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6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−3</m:t>
                              </m:r>
                            </m:e>
                          </m:mr>
                          <m:mr>
                            <m:e>
                              <m:r>
                                <a:rPr lang="de-DE" sz="22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de-DE" sz="2200" dirty="0" smtClean="0"/>
                  <a:t>;     </a:t>
                </a: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𝑠</m:t>
                    </m:r>
                    <m:r>
                      <a:rPr lang="de-DE" sz="2200" i="1" dirty="0">
                        <a:latin typeface="Cambria Math"/>
                      </a:rPr>
                      <m:t>,</m:t>
                    </m:r>
                    <m:r>
                      <a:rPr lang="de-DE" sz="2200" i="1" dirty="0">
                        <a:latin typeface="Cambria Math"/>
                      </a:rPr>
                      <m:t>𝑡</m:t>
                    </m:r>
                    <m:r>
                      <a:rPr lang="de-DE" sz="2200" i="1" dirty="0">
                        <a:latin typeface="Cambria Math"/>
                      </a:rPr>
                      <m:t>∈</m:t>
                    </m:r>
                    <m:r>
                      <a:rPr lang="de-DE" sz="2200" i="1" dirty="0">
                        <a:latin typeface="Cambria Math"/>
                      </a:rPr>
                      <m:t>ℝ</m:t>
                    </m:r>
                  </m:oMath>
                </a14:m>
                <a:endParaRPr lang="de-DE" sz="22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972" t="-950" b="-40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2060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181</Words>
  <Application>Microsoft Office PowerPoint</Application>
  <PresentationFormat>Bildschirmpräsentation (4:3)</PresentationFormat>
  <Paragraphs>48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6" baseType="lpstr">
      <vt:lpstr>MS Gothic</vt:lpstr>
      <vt:lpstr>Albany</vt:lpstr>
      <vt:lpstr>Andale Sans UI</vt:lpstr>
      <vt:lpstr>Calibri</vt:lpstr>
      <vt:lpstr>Cambria Math</vt:lpstr>
      <vt:lpstr>StarSymbol</vt:lpstr>
      <vt:lpstr>Tahoma</vt:lpstr>
      <vt:lpstr>Wingdings</vt:lpstr>
      <vt:lpstr>Wingdings 2</vt:lpstr>
      <vt:lpstr>Galathea</vt:lpstr>
      <vt:lpstr>Darstellungsformen  von Geraden und Ebenen</vt:lpstr>
      <vt:lpstr>Fähigkeiten</vt:lpstr>
      <vt:lpstr>Parameterform einer Geraden</vt:lpstr>
      <vt:lpstr>Aufgabe</vt:lpstr>
      <vt:lpstr>Parameterform einer Ebene</vt:lpstr>
      <vt:lpstr>Aufgabe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255</cp:revision>
  <dcterms:created xsi:type="dcterms:W3CDTF">2013-03-17T05:38:34Z</dcterms:created>
  <dcterms:modified xsi:type="dcterms:W3CDTF">2018-01-30T15:07:44Z</dcterms:modified>
</cp:coreProperties>
</file>